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 /><Relationship Id="rId2" Type="http://schemas.openxmlformats.org/package/2006/relationships/metadata/thumbnail" Target="docProps/thumbnail.jpeg" /><Relationship Id="rId1" Type="http://schemas.openxmlformats.org/officeDocument/2006/relationships/officeDocument" Target="ppt/presentation.xml" /><Relationship Id="rId4" Type="http://schemas.openxmlformats.org/officeDocument/2006/relationships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 /><Relationship Id="rId13" Type="http://schemas.openxmlformats.org/officeDocument/2006/relationships/presProps" Target="presProps.xml" /><Relationship Id="rId3" Type="http://schemas.openxmlformats.org/officeDocument/2006/relationships/slide" Target="slides/slide2.xml" /><Relationship Id="rId7" Type="http://schemas.openxmlformats.org/officeDocument/2006/relationships/slide" Target="slides/slide6.xml" /><Relationship Id="rId12" Type="http://schemas.openxmlformats.org/officeDocument/2006/relationships/slide" Target="slides/slide11.xml" /><Relationship Id="rId2" Type="http://schemas.openxmlformats.org/officeDocument/2006/relationships/slide" Target="slides/slide1.xml" /><Relationship Id="rId16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6" Type="http://schemas.openxmlformats.org/officeDocument/2006/relationships/slide" Target="slides/slide5.xml" /><Relationship Id="rId11" Type="http://schemas.openxmlformats.org/officeDocument/2006/relationships/slide" Target="slides/slide10.xml" /><Relationship Id="rId5" Type="http://schemas.openxmlformats.org/officeDocument/2006/relationships/slide" Target="slides/slide4.xml" /><Relationship Id="rId15" Type="http://schemas.openxmlformats.org/officeDocument/2006/relationships/theme" Target="theme/theme1.xml" /><Relationship Id="rId10" Type="http://schemas.openxmlformats.org/officeDocument/2006/relationships/slide" Target="slides/slide9.xml" /><Relationship Id="rId4" Type="http://schemas.openxmlformats.org/officeDocument/2006/relationships/slide" Target="slides/slide3.xml" /><Relationship Id="rId9" Type="http://schemas.openxmlformats.org/officeDocument/2006/relationships/slide" Target="slides/slide8.xml" /><Relationship Id="rId14" Type="http://schemas.openxmlformats.org/officeDocument/2006/relationships/viewProps" Target="viewProps.xml" /></Relationships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10158984" y="1792224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fld id="{5923F103-BC34-4FE4-A40E-EDDEECFDA5D0}" type="datetimeFigureOut">
              <a:rPr lang="en-US" dirty="0"/>
              <a:pPr/>
              <a:t>3/3/2022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8951976" y="3227832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oto Panorâmica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4969927"/>
            <a:ext cx="8825659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4" y="685800"/>
            <a:ext cx="8825659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536665"/>
            <a:ext cx="8825658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A1CC3-2375-41D4-9E03-427CAF2A4C1A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ítulo e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8798" y="1063417"/>
            <a:ext cx="8831816" cy="1372986"/>
          </a:xfrm>
        </p:spPr>
        <p:txBody>
          <a:bodyPr/>
          <a:lstStyle>
            <a:lvl1pPr>
              <a:defRPr sz="40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F16868-8199-4C2C-A5B1-63AEE139F88E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açã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7" name="Rectangle 1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Oval 24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6" name="TextBox 15"/>
          <p:cNvSpPr txBox="1"/>
          <p:nvPr/>
        </p:nvSpPr>
        <p:spPr bwMode="gray">
          <a:xfrm>
            <a:off x="881566" y="607336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 bwMode="gray">
          <a:xfrm>
            <a:off x="9884458" y="2613787"/>
            <a:ext cx="6527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2134"/>
            <a:ext cx="8453906" cy="2696632"/>
          </a:xfrm>
        </p:spPr>
        <p:txBody>
          <a:bodyPr/>
          <a:lstStyle>
            <a:lvl1pPr>
              <a:defRPr sz="40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31219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029199"/>
            <a:ext cx="9244897" cy="997857"/>
          </a:xfrm>
        </p:spPr>
        <p:txBody>
          <a:bodyPr anchor="ctr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9FF7F-6988-44CC-821B-644E70CD2F73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9" name="Rectangle 18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artão de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24967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C299-16B2-4475-990D-751901EACC14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n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2"/>
            <a:ext cx="314187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3" y="3179764"/>
            <a:ext cx="314187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0"/>
            <a:ext cx="31470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79763"/>
            <a:ext cx="314700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8135" y="2603501"/>
            <a:ext cx="314573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8329" y="3179762"/>
            <a:ext cx="3145536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86839-B9D8-4651-8783-F325ECE74E65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nas de Imag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532844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3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4" y="5109106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865" y="4532844"/>
            <a:ext cx="3050438" cy="576263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1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2" y="2603500"/>
            <a:ext cx="2691243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70172" y="5109105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2775" y="4532845"/>
            <a:ext cx="30510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2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2775" y="5109104"/>
            <a:ext cx="3051096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440583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7797802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484F64-32F6-45C5-931F-ADC1662401D0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561111" y="6391838"/>
            <a:ext cx="3644282" cy="3048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2603500"/>
            <a:ext cx="8825659" cy="3416300"/>
          </a:xfrm>
        </p:spPr>
        <p:txBody>
          <a:bodyPr vert="eaVert" anchor="t" anchorCtr="0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95439" y="6391838"/>
            <a:ext cx="990599" cy="304799"/>
          </a:xfrm>
        </p:spPr>
        <p:txBody>
          <a:bodyPr/>
          <a:lstStyle/>
          <a:p>
            <a:fld id="{53086D93-FCAC-47E0-A2EE-787E62CA814C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 bwMode="gray"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85235" y="1278467"/>
            <a:ext cx="1409965" cy="4748590"/>
          </a:xfrm>
        </p:spPr>
        <p:txBody>
          <a:bodyPr vert="eaVert" anchor="b" anchorCtr="0"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7"/>
            <a:ext cx="6256025" cy="4748590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53104" y="6391838"/>
            <a:ext cx="992135" cy="304799"/>
          </a:xfrm>
        </p:spPr>
        <p:txBody>
          <a:bodyPr/>
          <a:lstStyle/>
          <a:p>
            <a:fld id="{CDA879A6-0FD0-4734-A311-86BFCA472E6E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54954" y="2603500"/>
            <a:ext cx="8825659" cy="3416300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9CA7B-DFD4-44B5-8C60-D14B8CD1FB59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 bwMode="gray"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677645"/>
            <a:ext cx="4351025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9" y="2677644"/>
            <a:ext cx="3757545" cy="228382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4E6425-0181-43F2-84FC-787E803FD2F8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DB8791-F1B0-41E7-B7FD-A781E65C4266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2" y="3179762"/>
            <a:ext cx="4825159" cy="28400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D63B2-E120-4ED8-B27B-C685F510A5FE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761413" cy="706964"/>
          </a:xfrm>
        </p:spPr>
        <p:txBody>
          <a:bodyPr/>
          <a:lstStyle>
            <a:lvl1pPr>
              <a:defRPr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18ACC-A947-437B-A130-35BD54FDF1E9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8D7E02-BCB8-4D50-A234-369438C08659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295400"/>
            <a:ext cx="2793158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6" cy="4572000"/>
          </a:xfrm>
        </p:spPr>
        <p:txBody>
          <a:bodyPr anchor="ctr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129280"/>
            <a:ext cx="2793158" cy="289559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86A4C-8E40-4F87-A4F0-01A0687C5742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693333"/>
            <a:ext cx="3865134" cy="1735667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marL="0" lvl="0" indent="0" algn="ctr">
              <a:buNone/>
            </a:pPr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72C73-2D91-4E12-BA25-F0AA0C03599B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 /><Relationship Id="rId13" Type="http://schemas.openxmlformats.org/officeDocument/2006/relationships/slideLayout" Target="../slideLayouts/slideLayout13.xml" /><Relationship Id="rId18" Type="http://schemas.openxmlformats.org/officeDocument/2006/relationships/theme" Target="../theme/theme1.xml" /><Relationship Id="rId3" Type="http://schemas.openxmlformats.org/officeDocument/2006/relationships/slideLayout" Target="../slideLayouts/slideLayout3.xml" /><Relationship Id="rId7" Type="http://schemas.openxmlformats.org/officeDocument/2006/relationships/slideLayout" Target="../slideLayouts/slideLayout7.xml" /><Relationship Id="rId12" Type="http://schemas.openxmlformats.org/officeDocument/2006/relationships/slideLayout" Target="../slideLayouts/slideLayout12.xml" /><Relationship Id="rId17" Type="http://schemas.openxmlformats.org/officeDocument/2006/relationships/slideLayout" Target="../slideLayouts/slideLayout17.xml" /><Relationship Id="rId2" Type="http://schemas.openxmlformats.org/officeDocument/2006/relationships/slideLayout" Target="../slideLayouts/slideLayout2.xml" /><Relationship Id="rId16" Type="http://schemas.openxmlformats.org/officeDocument/2006/relationships/slideLayout" Target="../slideLayouts/slideLayout16.xml" /><Relationship Id="rId1" Type="http://schemas.openxmlformats.org/officeDocument/2006/relationships/slideLayout" Target="../slideLayouts/slideLayout1.xml" /><Relationship Id="rId6" Type="http://schemas.openxmlformats.org/officeDocument/2006/relationships/slideLayout" Target="../slideLayouts/slideLayout6.xml" /><Relationship Id="rId11" Type="http://schemas.openxmlformats.org/officeDocument/2006/relationships/slideLayout" Target="../slideLayouts/slideLayout11.xml" /><Relationship Id="rId5" Type="http://schemas.openxmlformats.org/officeDocument/2006/relationships/slideLayout" Target="../slideLayouts/slideLayout5.xml" /><Relationship Id="rId15" Type="http://schemas.openxmlformats.org/officeDocument/2006/relationships/slideLayout" Target="../slideLayouts/slideLayout15.xml" /><Relationship Id="rId10" Type="http://schemas.openxmlformats.org/officeDocument/2006/relationships/slideLayout" Target="../slideLayouts/slideLayout10.xml" /><Relationship Id="rId19" Type="http://schemas.openxmlformats.org/officeDocument/2006/relationships/image" Target="../media/image1.jpeg" /><Relationship Id="rId4" Type="http://schemas.openxmlformats.org/officeDocument/2006/relationships/slideLayout" Target="../slideLayouts/slideLayout4.xml" /><Relationship Id="rId9" Type="http://schemas.openxmlformats.org/officeDocument/2006/relationships/slideLayout" Target="../slideLayouts/slideLayout9.xml" /><Relationship Id="rId14" Type="http://schemas.openxmlformats.org/officeDocument/2006/relationships/slideLayout" Target="../slideLayouts/slideLayout14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4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4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8761413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3104" y="6391838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2BE451C3-0FF4-47C4-B829-773ADF60F88C}" type="datetimeFigureOut">
              <a:rPr lang="en-US" dirty="0"/>
              <a:t>3/3/2022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61110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1" i="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73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8" r:id="rId9"/>
    <p:sldLayoutId id="2147483667" r:id="rId10"/>
    <p:sldLayoutId id="2147483661" r:id="rId11"/>
    <p:sldLayoutId id="2147483672" r:id="rId12"/>
    <p:sldLayoutId id="2147483662" r:id="rId13"/>
    <p:sldLayoutId id="2147483669" r:id="rId14"/>
    <p:sldLayoutId id="2147483670" r:id="rId15"/>
    <p:sldLayoutId id="2147483658" r:id="rId16"/>
    <p:sldLayoutId id="2147483659" r:id="rId17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 /><Relationship Id="rId1" Type="http://schemas.openxmlformats.org/officeDocument/2006/relationships/slideLayout" Target="../slideLayouts/slideLayout2.xml" 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 /><Relationship Id="rId1" Type="http://schemas.openxmlformats.org/officeDocument/2006/relationships/slideLayout" Target="../slideLayouts/slideLayout2.xml" 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142F47A-51C2-F649-864F-2E9D554BBAB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479063" y="2567580"/>
            <a:ext cx="8825658" cy="861420"/>
          </a:xfrm>
        </p:spPr>
        <p:txBody>
          <a:bodyPr/>
          <a:lstStyle/>
          <a:p>
            <a:r>
              <a:rPr lang="pt-BR"/>
              <a:t>Incidência caudocranial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86AA803-7BFB-3F41-9057-0DA71FC5AD3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76477" y="4043549"/>
            <a:ext cx="8825658" cy="861420"/>
          </a:xfrm>
        </p:spPr>
        <p:txBody>
          <a:bodyPr/>
          <a:lstStyle/>
          <a:p>
            <a:r>
              <a:rPr lang="pt-BR">
                <a:solidFill>
                  <a:schemeClr val="bg1"/>
                </a:solidFill>
              </a:rPr>
              <a:t>Matéria: mamografia </a:t>
            </a:r>
          </a:p>
          <a:p>
            <a:r>
              <a:rPr lang="pt-BR">
                <a:solidFill>
                  <a:schemeClr val="bg1"/>
                </a:solidFill>
              </a:rPr>
              <a:t>Professora: Cleide </a:t>
            </a:r>
          </a:p>
        </p:txBody>
      </p:sp>
      <p:sp>
        <p:nvSpPr>
          <p:cNvPr id="5" name="Subtítulo 2">
            <a:extLst>
              <a:ext uri="{FF2B5EF4-FFF2-40B4-BE49-F238E27FC236}">
                <a16:creationId xmlns:a16="http://schemas.microsoft.com/office/drawing/2014/main" id="{C40B270E-8522-F741-BDBB-71F7A8E2B2B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76477" y="699195"/>
            <a:ext cx="8825658" cy="861420"/>
          </a:xfrm>
        </p:spPr>
        <p:txBody>
          <a:bodyPr/>
          <a:lstStyle/>
          <a:p>
            <a:r>
              <a:rPr lang="pt-BR">
                <a:solidFill>
                  <a:schemeClr val="bg1"/>
                </a:solidFill>
              </a:rPr>
              <a:t>Faculdade escola tecnica Dama </a:t>
            </a:r>
          </a:p>
        </p:txBody>
      </p:sp>
    </p:spTree>
    <p:extLst>
      <p:ext uri="{BB962C8B-B14F-4D97-AF65-F5344CB8AC3E}">
        <p14:creationId xmlns:p14="http://schemas.microsoft.com/office/powerpoint/2010/main" val="433975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FDADD78E-B7F8-F14E-92AE-7F6A9CA168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31908" y="918412"/>
            <a:ext cx="8825659" cy="5538796"/>
          </a:xfrm>
        </p:spPr>
        <p:txBody>
          <a:bodyPr>
            <a:noAutofit/>
          </a:bodyPr>
          <a:lstStyle/>
          <a:p>
            <a:r>
              <a:rPr lang="pt-BR" sz="2800">
                <a:solidFill>
                  <a:schemeClr val="bg1"/>
                </a:solidFill>
              </a:rPr>
              <a:t>ASSOCIAÇÃO ENTRE COMPRESSÃO E AMPLIAÇÃOR</a:t>
            </a:r>
          </a:p>
          <a:p>
            <a:endParaRPr lang="pt-BR" sz="2800"/>
          </a:p>
          <a:p>
            <a:pPr marL="0" indent="0">
              <a:buNone/>
            </a:pPr>
            <a:r>
              <a:rPr lang="pt-BR" sz="2800"/>
              <a:t>Recomenda-se utilizar simultaneamente compressão e ampliação, permitindo obter os benefícios das duas manobras, com menor exposição da paciente e racionalização no uso de filmes.</a:t>
            </a:r>
          </a:p>
        </p:txBody>
      </p:sp>
    </p:spTree>
    <p:extLst>
      <p:ext uri="{BB962C8B-B14F-4D97-AF65-F5344CB8AC3E}">
        <p14:creationId xmlns:p14="http://schemas.microsoft.com/office/powerpoint/2010/main" val="318818896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621EC381-696C-064E-A866-97003FF30D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878607" y="803646"/>
            <a:ext cx="8825659" cy="3416300"/>
          </a:xfrm>
        </p:spPr>
        <p:txBody>
          <a:bodyPr>
            <a:normAutofit/>
          </a:bodyPr>
          <a:lstStyle/>
          <a:p>
            <a:r>
              <a:rPr lang="pt-BR" sz="3600">
                <a:solidFill>
                  <a:schemeClr val="bg1"/>
                </a:solidFill>
              </a:rPr>
              <a:t>Obrigada a todos pela atenção! </a:t>
            </a:r>
          </a:p>
        </p:txBody>
      </p:sp>
      <p:pic>
        <p:nvPicPr>
          <p:cNvPr id="4" name="Imagem 4">
            <a:extLst>
              <a:ext uri="{FF2B5EF4-FFF2-40B4-BE49-F238E27FC236}">
                <a16:creationId xmlns:a16="http://schemas.microsoft.com/office/drawing/2014/main" id="{05F06D81-79D7-4449-BB16-A78F1EBF735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878607" y="2511796"/>
            <a:ext cx="8128000" cy="325598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725916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E864D53-4DC0-854A-8385-E1572573FF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Portifolio 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BC3C5EBE-15D1-DE49-A714-C688698163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/>
              <a:t>Aluna: </a:t>
            </a:r>
          </a:p>
          <a:p>
            <a:r>
              <a:rPr lang="pt-BR"/>
              <a:t>Isabelly Cássia Fiel da Silva                                 </a:t>
            </a:r>
          </a:p>
          <a:p>
            <a:endParaRPr lang="pt-BR"/>
          </a:p>
          <a:p>
            <a:r>
              <a:rPr lang="pt-BR"/>
              <a:t>Curso: Técnico em Radiologia </a:t>
            </a:r>
          </a:p>
          <a:p>
            <a:r>
              <a:rPr lang="pt-BR"/>
              <a:t>Turma:  XI</a:t>
            </a:r>
          </a:p>
        </p:txBody>
      </p:sp>
      <p:pic>
        <p:nvPicPr>
          <p:cNvPr id="4" name="Imagem 4">
            <a:extLst>
              <a:ext uri="{FF2B5EF4-FFF2-40B4-BE49-F238E27FC236}">
                <a16:creationId xmlns:a16="http://schemas.microsoft.com/office/drawing/2014/main" id="{AC232CBF-2A29-4643-A6F7-04E457C4A5D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84440" y="3172920"/>
            <a:ext cx="2367388" cy="2277460"/>
          </a:xfrm>
          <a:prstGeom prst="ellipse">
            <a:avLst/>
          </a:prstGeom>
          <a:ln>
            <a:noFill/>
          </a:ln>
          <a:effectLst>
            <a:softEdge rad="112500"/>
          </a:effectLst>
        </p:spPr>
      </p:pic>
    </p:spTree>
    <p:extLst>
      <p:ext uri="{BB962C8B-B14F-4D97-AF65-F5344CB8AC3E}">
        <p14:creationId xmlns:p14="http://schemas.microsoft.com/office/powerpoint/2010/main" val="29252230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B85D26C-0304-B54F-A262-962CE3D1D6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Referencial teórico 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6B08EDFC-8640-C84C-BE56-3E70B3020EE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9938" y="3429000"/>
            <a:ext cx="8825659" cy="476662"/>
          </a:xfrm>
        </p:spPr>
        <p:txBody>
          <a:bodyPr>
            <a:noAutofit/>
          </a:bodyPr>
          <a:lstStyle/>
          <a:p>
            <a:r>
              <a:rPr lang="pt-BR" sz="3200"/>
              <a:t>Livro - Mamografia : pratica e controle. </a:t>
            </a:r>
          </a:p>
          <a:p>
            <a:endParaRPr lang="pt-BR" sz="3200"/>
          </a:p>
        </p:txBody>
      </p:sp>
    </p:spTree>
    <p:extLst>
      <p:ext uri="{BB962C8B-B14F-4D97-AF65-F5344CB8AC3E}">
        <p14:creationId xmlns:p14="http://schemas.microsoft.com/office/powerpoint/2010/main" val="485919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BB8E3B1-2235-574F-9C39-7D767C7486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62032" y="528342"/>
            <a:ext cx="8761413" cy="1160179"/>
          </a:xfrm>
        </p:spPr>
        <p:txBody>
          <a:bodyPr/>
          <a:lstStyle/>
          <a:p>
            <a:r>
              <a:rPr lang="pt-BR"/>
              <a:t>História da mamografia 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2E792563-61C2-4543-9DB2-C4221A28D4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78751" y="2662111"/>
            <a:ext cx="10444694" cy="3416300"/>
          </a:xfrm>
        </p:spPr>
        <p:txBody>
          <a:bodyPr>
            <a:normAutofit/>
          </a:bodyPr>
          <a:lstStyle/>
          <a:p>
            <a:r>
              <a:rPr lang="pt-BR" sz="2800" b="0" i="0">
                <a:solidFill>
                  <a:schemeClr val="tx1"/>
                </a:solidFill>
                <a:effectLst/>
                <a:latin typeface="Roboto" panose="02000000000000000000" pitchFamily="2" charset="0"/>
              </a:rPr>
              <a:t>A </a:t>
            </a:r>
            <a:r>
              <a:rPr lang="pt-BR" sz="2800" b="1" i="0">
                <a:solidFill>
                  <a:schemeClr val="tx1"/>
                </a:solidFill>
                <a:effectLst/>
                <a:latin typeface="Roboto" panose="02000000000000000000" pitchFamily="2" charset="0"/>
              </a:rPr>
              <a:t>história da mamografia</a:t>
            </a:r>
            <a:r>
              <a:rPr lang="pt-BR" sz="2800" b="0" i="0">
                <a:solidFill>
                  <a:schemeClr val="tx1"/>
                </a:solidFill>
                <a:effectLst/>
                <a:latin typeface="Roboto" panose="02000000000000000000" pitchFamily="2" charset="0"/>
              </a:rPr>
              <a:t> iniciou-se com Salomon, cirurgião alemão que, em 1913, estudou a aplicação da radiologia nas doenças da mama. As primeiras radiografias das mamas foram realizadas por Romagnoli, em 1931, que chamou a atenção para o diagnóstico precoce do câncer de mama.</a:t>
            </a:r>
            <a:endParaRPr lang="pt-BR" sz="28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37976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353CE80-21F8-A542-8C86-96C4C44D83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Incidência caudocranial 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3F15338C-5E62-674C-BCAA-08FC35C24F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67171" y="2483374"/>
            <a:ext cx="10857658" cy="4072080"/>
          </a:xfrm>
        </p:spPr>
        <p:txBody>
          <a:bodyPr/>
          <a:lstStyle/>
          <a:p>
            <a:r>
              <a:rPr lang="pt-BR"/>
              <a:t>É uma incidência craniocaudal "ao contrário" (RCC = reversecraniocaudal).O aspecto é o mesmo da craniocaudal, porém com imagem "emespelho".</a:t>
            </a:r>
          </a:p>
          <a:p>
            <a:r>
              <a:rPr lang="pt-BR"/>
              <a:t>• Indicação: mama masculina ou feminina muito pequena (se houver dificuldade de realizar a craniocaudal, face ao pequeno volume da mama); paciente com marca-passo; paciente com cifose acentuada e paciente grávida (nos raros casos em que há indicação de mamografia em gestantes, o exame deve ser realizado com avental de chumbo no abdome e as incidências básicas também são CC e MLO, podendo a CC ser substituída pela RCC se o volume do útero gravidico permitir).</a:t>
            </a:r>
          </a:p>
        </p:txBody>
      </p:sp>
    </p:spTree>
    <p:extLst>
      <p:ext uri="{BB962C8B-B14F-4D97-AF65-F5344CB8AC3E}">
        <p14:creationId xmlns:p14="http://schemas.microsoft.com/office/powerpoint/2010/main" val="41068209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A1DA7A7-7A8E-BD41-A2A8-DF80F07C25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Posicionamento caudocranial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3C1863C2-C037-BB4E-9DD1-A04149F226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/>
              <a:t> Rotação do tubo 180°, feixe perpendicular à mama. </a:t>
            </a:r>
          </a:p>
          <a:p>
            <a:r>
              <a:rPr lang="pt-BR"/>
              <a:t>• Paciente de frente para o bucky, ligeiramente inclinada sobre o tubo.</a:t>
            </a:r>
          </a:p>
          <a:p>
            <a:r>
              <a:rPr lang="pt-BR"/>
              <a:t>• Elevar o sulco inframamario além do limite normal.Centralizar a mama, comprimir de baixo para cima.</a:t>
            </a:r>
          </a:p>
          <a:p>
            <a:r>
              <a:rPr lang="pt-BR"/>
              <a:t>• Filme mais próximo dos quadrantes superiores.</a:t>
            </a:r>
          </a:p>
        </p:txBody>
      </p:sp>
    </p:spTree>
    <p:extLst>
      <p:ext uri="{BB962C8B-B14F-4D97-AF65-F5344CB8AC3E}">
        <p14:creationId xmlns:p14="http://schemas.microsoft.com/office/powerpoint/2010/main" val="256468750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3EBB8D2-2244-4343-8D5F-A21C65EAAB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Manobras 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F8C1BB03-FD5E-524A-A140-0928DF75601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00758" y="2468032"/>
            <a:ext cx="10590484" cy="3416300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pt-BR"/>
              <a:t> </a:t>
            </a:r>
            <a:r>
              <a:rPr lang="pt-BR" sz="3200"/>
              <a:t>São recursos para estudar as alterações detectadas na mamografia e que podem ser associados a qualquer incidência. As manobras mais utilizadas são: compressão localizada, ampliação, associação entre compressão e am pliação, manobra angular, rotacional (roll) e tangencial.</a:t>
            </a:r>
          </a:p>
        </p:txBody>
      </p:sp>
    </p:spTree>
    <p:extLst>
      <p:ext uri="{BB962C8B-B14F-4D97-AF65-F5344CB8AC3E}">
        <p14:creationId xmlns:p14="http://schemas.microsoft.com/office/powerpoint/2010/main" val="26555801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772EAFD-6D4B-1D4B-B6A6-5270C26FC3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Compressão localizada 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7B1AE288-4809-A541-9CAD-25BD961028F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744257" y="2468032"/>
            <a:ext cx="8825659" cy="3416300"/>
          </a:xfrm>
        </p:spPr>
        <p:txBody>
          <a:bodyPr>
            <a:noAutofit/>
          </a:bodyPr>
          <a:lstStyle/>
          <a:p>
            <a:r>
              <a:rPr lang="pt-BR" sz="2000"/>
              <a:t>• A compressão localizada "espalha" o parênquima mamário, diminuindo o "efeito de soma" (superposição de estruturas com densidade radiográfica semelhante), que pode ser responsável por imagens"caprichosas".</a:t>
            </a:r>
          </a:p>
          <a:p>
            <a:r>
              <a:rPr lang="pt-BR" sz="2000"/>
              <a:t>Indicação: estudo de áreas densas e análise do contorno de nódulos. Nos casos de áreas densas (assimetrias), quando a lesão é de natureza benigna ou quando representa superposição de estruturas, geralmente ocorre mudança de aspecto da área densa.</a:t>
            </a:r>
          </a:p>
          <a:p>
            <a:r>
              <a:rPr lang="pt-BR" sz="2000"/>
              <a:t>Posicionamento• Localizar a lesão na mamografia e colocar o compressor adequado sobre a área a ser estudada.</a:t>
            </a:r>
          </a:p>
        </p:txBody>
      </p:sp>
    </p:spTree>
    <p:extLst>
      <p:ext uri="{BB962C8B-B14F-4D97-AF65-F5344CB8AC3E}">
        <p14:creationId xmlns:p14="http://schemas.microsoft.com/office/powerpoint/2010/main" val="39525766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AB89AF0-A72D-CB49-B2BB-6422F7BE90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Ampliação 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56F006FE-C440-4640-AADE-B6439D58571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pt-BR"/>
              <a:t> Representa a ampliação de parte da mama.</a:t>
            </a:r>
          </a:p>
          <a:p>
            <a:pPr marL="0" indent="0">
              <a:buNone/>
            </a:pPr>
            <a:r>
              <a:rPr lang="pt-BR"/>
              <a:t> Indicação: para visibilizar detalhes nas áreas suspeitas e, principal mente, estudar a morfologia das microcalcificações.</a:t>
            </a:r>
          </a:p>
          <a:p>
            <a:pPr marL="0" indent="0">
              <a:buNone/>
            </a:pPr>
            <a:r>
              <a:rPr lang="pt-BR"/>
              <a:t>PosicionamentoUsar o dispositivo para ampliação, de acordo com o aumento desejado (preferência para fator de ampliação 1,8x). </a:t>
            </a:r>
          </a:p>
          <a:p>
            <a:pPr marL="0" indent="0">
              <a:buNone/>
            </a:pPr>
            <a:r>
              <a:rPr lang="pt-BR"/>
              <a:t>Colocar o compressor para ampliação.</a:t>
            </a:r>
          </a:p>
          <a:p>
            <a:pPr marL="0" indent="0">
              <a:buNone/>
            </a:pPr>
            <a:r>
              <a:rPr lang="pt-BR"/>
              <a:t>• Mudar para foco fino (0,1 mm).</a:t>
            </a:r>
          </a:p>
        </p:txBody>
      </p:sp>
    </p:spTree>
    <p:extLst>
      <p:ext uri="{BB962C8B-B14F-4D97-AF65-F5344CB8AC3E}">
        <p14:creationId xmlns:p14="http://schemas.microsoft.com/office/powerpoint/2010/main" val="306731549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 /></Relationships>
</file>

<file path=ppt/theme/theme1.xml><?xml version="1.0" encoding="utf-8"?>
<a:theme xmlns:a="http://schemas.openxmlformats.org/drawingml/2006/main" name="TF10001029">
  <a:themeElements>
    <a:clrScheme name="Ion Boardroom">
      <a:dk1>
        <a:sysClr val="windowText" lastClr="000000"/>
      </a:dk1>
      <a:lt1>
        <a:sysClr val="window" lastClr="FFFFFF"/>
      </a:lt1>
      <a:dk2>
        <a:srgbClr val="3B3059"/>
      </a:dk2>
      <a:lt2>
        <a:srgbClr val="EBEBEB"/>
      </a:lt2>
      <a:accent1>
        <a:srgbClr val="B31166"/>
      </a:accent1>
      <a:accent2>
        <a:srgbClr val="E33D6F"/>
      </a:accent2>
      <a:accent3>
        <a:srgbClr val="E45F3C"/>
      </a:accent3>
      <a:accent4>
        <a:srgbClr val="E9943A"/>
      </a:accent4>
      <a:accent5>
        <a:srgbClr val="9B6BF2"/>
      </a:accent5>
      <a:accent6>
        <a:srgbClr val="D53DD0"/>
      </a:accent6>
      <a:hlink>
        <a:srgbClr val="8F8F8F"/>
      </a:hlink>
      <a:folHlink>
        <a:srgbClr val="A5A5A5"/>
      </a:folHlink>
    </a:clrScheme>
    <a:fontScheme name="Ion Boardroom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 Boardroom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F10001029" id="{ED3996BA-162B-43C7-B0E2-A5CA4E649741}" vid="{187088E4-27D7-4455-856F-4A44258D82E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Widescreen</PresentationFormat>
  <Slides>11</Slides>
  <Notes>0</Notes>
  <HiddenSlides>0</HiddenSlide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11</vt:i4>
      </vt:variant>
    </vt:vector>
  </HeadingPairs>
  <TitlesOfParts>
    <vt:vector size="12" baseType="lpstr">
      <vt:lpstr>TF10001029</vt:lpstr>
      <vt:lpstr>Incidência caudocranial</vt:lpstr>
      <vt:lpstr>Portifolio </vt:lpstr>
      <vt:lpstr>Referencial teórico </vt:lpstr>
      <vt:lpstr>História da mamografia </vt:lpstr>
      <vt:lpstr>Incidência caudocranial </vt:lpstr>
      <vt:lpstr>Posicionamento caudocranial</vt:lpstr>
      <vt:lpstr>Manobras </vt:lpstr>
      <vt:lpstr>Compressão localizada </vt:lpstr>
      <vt:lpstr>Ampliação </vt:lpstr>
      <vt:lpstr>Apresentação do PowerPoint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Incidência caudocranial</dc:title>
  <dc:creator>Usuário desconhecido</dc:creator>
  <cp:lastModifiedBy>Usuário desconhecido</cp:lastModifiedBy>
  <cp:revision>3</cp:revision>
  <dcterms:created xsi:type="dcterms:W3CDTF">2022-03-03T20:24:25Z</dcterms:created>
  <dcterms:modified xsi:type="dcterms:W3CDTF">2022-03-03T21:11:16Z</dcterms:modified>
</cp:coreProperties>
</file>

<file path=docProps/thumbnail.jpeg>
</file>